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68" r:id="rId15"/>
    <p:sldId id="270" r:id="rId16"/>
    <p:sldId id="271" r:id="rId17"/>
    <p:sldId id="272" r:id="rId18"/>
    <p:sldId id="273"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p:restoredTop sz="94655"/>
  </p:normalViewPr>
  <p:slideViewPr>
    <p:cSldViewPr snapToGrid="0" snapToObjects="1">
      <p:cViewPr varScale="1">
        <p:scale>
          <a:sx n="80" d="100"/>
          <a:sy n="80" d="100"/>
        </p:scale>
        <p:origin x="-528" y="-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interSettings" Target="printerSettings/printerSettings1.bin"/><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n-US" smtClean="0"/>
              <a:t>Click to edit Master title style</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9334D819-9F07-4261-B09B-9E467E5D9002}" type="datetimeFigureOut">
              <a:rPr lang="en-US" smtClean="0"/>
              <a:pPr/>
              <a:t>10/23/18</a:t>
            </a:fld>
            <a:endParaRPr lang="en-US" dirty="0"/>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US" dirty="0"/>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71766878-3199-4EAB-94E7-2D6D11070E14}" type="slidenum">
              <a:rPr lang="en-US" smtClean="0"/>
              <a:pPr/>
              <a:t>‹#›</a:t>
            </a:fld>
            <a:endParaRPr lang="en-US" dirty="0"/>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6347136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smtClean="0"/>
              <a:t>10/23/18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smtClean="0"/>
              <a:t>‹#›</a:t>
            </a:fld>
            <a:endParaRPr lang="en-US" dirty="0"/>
          </a:p>
        </p:txBody>
      </p:sp>
    </p:spTree>
    <p:extLst>
      <p:ext uri="{BB962C8B-B14F-4D97-AF65-F5344CB8AC3E}">
        <p14:creationId xmlns:p14="http://schemas.microsoft.com/office/powerpoint/2010/main" val="10817131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9334D819-9F07-4261-B09B-9E467E5D9002}" type="datetimeFigureOut">
              <a:rPr lang="en-US" smtClean="0"/>
              <a:pPr/>
              <a:t>10/23/18</a:t>
            </a:fld>
            <a:endParaRPr lang="en-US" dirty="0"/>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71766878-3199-4EAB-94E7-2D6D11070E14}" type="slidenum">
              <a:rPr lang="en-US" smtClean="0"/>
              <a:pPr/>
              <a:t>‹#›</a:t>
            </a:fld>
            <a:endParaRPr lang="en-US" dirty="0"/>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1904361212"/>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334D819-9F07-4261-B09B-9E467E5D9002}" type="datetimeFigureOut">
              <a:rPr lang="en-US" smtClean="0"/>
              <a:t>10/23/18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1766878-3199-4EAB-94E7-2D6D11070E14}" type="slidenum">
              <a:rPr lang="en-US" smtClean="0"/>
              <a:t>‹#›</a:t>
            </a:fld>
            <a:endParaRPr lang="en-US" dirty="0"/>
          </a:p>
        </p:txBody>
      </p:sp>
    </p:spTree>
    <p:extLst>
      <p:ext uri="{BB962C8B-B14F-4D97-AF65-F5344CB8AC3E}">
        <p14:creationId xmlns:p14="http://schemas.microsoft.com/office/powerpoint/2010/main" val="502615196"/>
      </p:ext>
    </p:extLst>
  </p:cSld>
  <p:clrMapOvr>
    <a:masterClrMapping/>
  </p:clrMapOvr>
  <p:extLst mod="1">
    <p:ext uri="{DCECCB84-F9BA-43D5-87BE-67443E8EF086}">
      <p15:sldGuideLst xmlns:p15="http://schemas.microsoft.com/office/powerpoint/2012/main" xmlns=""/>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57300" y="2909102"/>
            <a:ext cx="4800600" cy="299639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33864" y="2909102"/>
            <a:ext cx="4800600" cy="299639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334D819-9F07-4261-B09B-9E467E5D9002}" type="datetimeFigureOut">
              <a:rPr lang="en-US" smtClean="0"/>
              <a:t>10/23/18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1766878-3199-4EAB-94E7-2D6D11070E14}" type="slidenum">
              <a:rPr lang="en-US" smtClean="0"/>
              <a:t>‹#›</a:t>
            </a:fld>
            <a:endParaRPr lang="en-US" dirty="0"/>
          </a:p>
        </p:txBody>
      </p:sp>
    </p:spTree>
    <p:extLst>
      <p:ext uri="{BB962C8B-B14F-4D97-AF65-F5344CB8AC3E}">
        <p14:creationId xmlns:p14="http://schemas.microsoft.com/office/powerpoint/2010/main" val="1400415521"/>
      </p:ext>
    </p:extLst>
  </p:cSld>
  <p:clrMapOvr>
    <a:masterClrMapping/>
  </p:clrMapOvr>
  <p:extLst mod="1">
    <p:ext uri="{DCECCB84-F9BA-43D5-87BE-67443E8EF086}">
      <p15:sldGuideLst xmlns:p15="http://schemas.microsoft.com/office/powerpoint/2012/main" xmlns=""/>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334D819-9F07-4261-B09B-9E467E5D9002}" type="datetimeFigureOut">
              <a:rPr lang="en-US" smtClean="0"/>
              <a:t>10/23/18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1766878-3199-4EAB-94E7-2D6D11070E14}" type="slidenum">
              <a:rPr lang="en-US" smtClean="0"/>
              <a:t>‹#›</a:t>
            </a:fld>
            <a:endParaRPr lang="en-US" dirty="0"/>
          </a:p>
        </p:txBody>
      </p:sp>
    </p:spTree>
    <p:extLst>
      <p:ext uri="{BB962C8B-B14F-4D97-AF65-F5344CB8AC3E}">
        <p14:creationId xmlns:p14="http://schemas.microsoft.com/office/powerpoint/2010/main" val="3628903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34D819-9F07-4261-B09B-9E467E5D9002}" type="datetimeFigureOut">
              <a:rPr lang="en-US" smtClean="0"/>
              <a:t>10/23/18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1766878-3199-4EAB-94E7-2D6D11070E14}" type="slidenum">
              <a:rPr lang="en-US" smtClean="0"/>
              <a:t>‹#›</a:t>
            </a:fld>
            <a:endParaRPr lang="en-US" dirty="0"/>
          </a:p>
        </p:txBody>
      </p:sp>
    </p:spTree>
    <p:extLst>
      <p:ext uri="{BB962C8B-B14F-4D97-AF65-F5344CB8AC3E}">
        <p14:creationId xmlns:p14="http://schemas.microsoft.com/office/powerpoint/2010/main" val="244168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n-US" smtClean="0"/>
              <a:t>Click to edit Master title style</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65051" y="6375679"/>
            <a:ext cx="1233355" cy="348462"/>
          </a:xfrm>
        </p:spPr>
        <p:txBody>
          <a:bodyPr/>
          <a:lstStyle/>
          <a:p>
            <a:fld id="{9334D819-9F07-4261-B09B-9E467E5D9002}" type="datetimeFigureOut">
              <a:rPr lang="en-US" smtClean="0"/>
              <a:t>10/23/18</a:t>
            </a:fld>
            <a:endParaRPr lang="en-US" dirty="0"/>
          </a:p>
        </p:txBody>
      </p:sp>
      <p:sp>
        <p:nvSpPr>
          <p:cNvPr id="6" name="Footer Placeholder 5"/>
          <p:cNvSpPr>
            <a:spLocks noGrp="1"/>
          </p:cNvSpPr>
          <p:nvPr>
            <p:ph type="ftr" sz="quarter" idx="11"/>
          </p:nvPr>
        </p:nvSpPr>
        <p:spPr>
          <a:xfrm>
            <a:off x="2103620" y="6375679"/>
            <a:ext cx="3482179" cy="345796"/>
          </a:xfrm>
        </p:spPr>
        <p:txBody>
          <a:bodyPr/>
          <a:lstStyle/>
          <a:p>
            <a:endParaRPr lang="en-US" dirty="0"/>
          </a:p>
        </p:txBody>
      </p:sp>
      <p:sp>
        <p:nvSpPr>
          <p:cNvPr id="7" name="Slide Number Placeholder 6"/>
          <p:cNvSpPr>
            <a:spLocks noGrp="1"/>
          </p:cNvSpPr>
          <p:nvPr>
            <p:ph type="sldNum" sz="quarter" idx="12"/>
          </p:nvPr>
        </p:nvSpPr>
        <p:spPr>
          <a:xfrm>
            <a:off x="5691014" y="6375679"/>
            <a:ext cx="1232456" cy="345796"/>
          </a:xfrm>
        </p:spPr>
        <p:txBody>
          <a:bodyPr/>
          <a:lstStyle/>
          <a:p>
            <a:fld id="{71766878-3199-4EAB-94E7-2D6D11070E14}" type="slidenum">
              <a:rPr lang="en-US" smtClean="0"/>
              <a:t>‹#›</a:t>
            </a:fld>
            <a:endParaRPr lang="en-US" dirty="0"/>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044684293"/>
      </p:ext>
    </p:extLst>
  </p:cSld>
  <p:clrMapOvr>
    <a:masterClrMapping/>
  </p:clrMapOvr>
  <p:extLst mod="1">
    <p:ext uri="{DCECCB84-F9BA-43D5-87BE-67443E8EF086}">
      <p15:sldGuideLst xmlns:p15="http://schemas.microsoft.com/office/powerpoint/2012/main" xmlns="">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65950" y="6375679"/>
            <a:ext cx="1232456" cy="348462"/>
          </a:xfrm>
        </p:spPr>
        <p:txBody>
          <a:bodyPr/>
          <a:lstStyle/>
          <a:p>
            <a:fld id="{9334D819-9F07-4261-B09B-9E467E5D9002}" type="datetimeFigureOut">
              <a:rPr lang="en-US" smtClean="0"/>
              <a:t>10/23/18</a:t>
            </a:fld>
            <a:endParaRPr lang="en-US" dirty="0"/>
          </a:p>
        </p:txBody>
      </p:sp>
      <p:sp>
        <p:nvSpPr>
          <p:cNvPr id="6" name="Footer Placeholder 5"/>
          <p:cNvSpPr>
            <a:spLocks noGrp="1"/>
          </p:cNvSpPr>
          <p:nvPr>
            <p:ph type="ftr" sz="quarter" idx="11"/>
          </p:nvPr>
        </p:nvSpPr>
        <p:spPr>
          <a:xfrm>
            <a:off x="2103621" y="6375679"/>
            <a:ext cx="3482178" cy="345796"/>
          </a:xfrm>
        </p:spPr>
        <p:txBody>
          <a:bodyPr/>
          <a:lstStyle/>
          <a:p>
            <a:endParaRPr lang="en-US" dirty="0"/>
          </a:p>
        </p:txBody>
      </p:sp>
      <p:sp>
        <p:nvSpPr>
          <p:cNvPr id="7" name="Slide Number Placeholder 6"/>
          <p:cNvSpPr>
            <a:spLocks noGrp="1"/>
          </p:cNvSpPr>
          <p:nvPr>
            <p:ph type="sldNum" sz="quarter" idx="12"/>
          </p:nvPr>
        </p:nvSpPr>
        <p:spPr>
          <a:xfrm>
            <a:off x="5687568" y="6375679"/>
            <a:ext cx="1234440" cy="345796"/>
          </a:xfrm>
        </p:spPr>
        <p:txBody>
          <a:bodyPr/>
          <a:lstStyle/>
          <a:p>
            <a:fld id="{71766878-3199-4EAB-94E7-2D6D11070E14}" type="slidenum">
              <a:rPr lang="en-US" smtClean="0"/>
              <a:t>‹#›</a:t>
            </a:fld>
            <a:endParaRPr lang="en-US" dirty="0"/>
          </a:p>
        </p:txBody>
      </p:sp>
    </p:spTree>
    <p:extLst>
      <p:ext uri="{BB962C8B-B14F-4D97-AF65-F5344CB8AC3E}">
        <p14:creationId xmlns:p14="http://schemas.microsoft.com/office/powerpoint/2010/main" val="9755931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smtClean="0"/>
              <a:t>10/23/18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smtClean="0"/>
              <a:t>‹#›</a:t>
            </a:fld>
            <a:endParaRPr lang="en-US" dirty="0"/>
          </a:p>
        </p:txBody>
      </p:sp>
    </p:spTree>
    <p:extLst>
      <p:ext uri="{BB962C8B-B14F-4D97-AF65-F5344CB8AC3E}">
        <p14:creationId xmlns:p14="http://schemas.microsoft.com/office/powerpoint/2010/main" val="7565448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smtClean="0"/>
              <a:t>10/23/18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smtClean="0"/>
              <a:t>‹#›</a:t>
            </a:fld>
            <a:endParaRPr lang="en-US" dirty="0"/>
          </a:p>
        </p:txBody>
      </p:sp>
    </p:spTree>
    <p:extLst>
      <p:ext uri="{BB962C8B-B14F-4D97-AF65-F5344CB8AC3E}">
        <p14:creationId xmlns:p14="http://schemas.microsoft.com/office/powerpoint/2010/main" val="214617093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9334D819-9F07-4261-B09B-9E467E5D9002}" type="datetimeFigureOut">
              <a:rPr lang="en-US" smtClean="0"/>
              <a:pPr/>
              <a:t>10/23/18</a:t>
            </a:fld>
            <a:endParaRPr lang="en-US" dirty="0"/>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71766878-3199-4EAB-94E7-2D6D11070E14}" type="slidenum">
              <a:rPr lang="en-US" smtClean="0"/>
              <a:pPr/>
              <a:t>‹#›</a:t>
            </a:fld>
            <a:endParaRPr lang="en-US" dirty="0"/>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947640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0574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20574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tif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Human variation</a:t>
            </a:r>
            <a:endParaRPr lang="en-US" dirty="0"/>
          </a:p>
        </p:txBody>
      </p:sp>
      <p:sp>
        <p:nvSpPr>
          <p:cNvPr id="3" name="Subtitle 2"/>
          <p:cNvSpPr>
            <a:spLocks noGrp="1"/>
          </p:cNvSpPr>
          <p:nvPr>
            <p:ph type="subTitle" idx="1"/>
          </p:nvPr>
        </p:nvSpPr>
        <p:spPr/>
        <p:txBody>
          <a:bodyPr/>
          <a:lstStyle/>
          <a:p>
            <a:r>
              <a:rPr lang="en-US" dirty="0" smtClean="0"/>
              <a:t>Human variation and evolution</a:t>
            </a:r>
            <a:endParaRPr lang="en-US" dirty="0"/>
          </a:p>
        </p:txBody>
      </p:sp>
    </p:spTree>
    <p:extLst>
      <p:ext uri="{BB962C8B-B14F-4D97-AF65-F5344CB8AC3E}">
        <p14:creationId xmlns:p14="http://schemas.microsoft.com/office/powerpoint/2010/main" val="8464875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Human variation: defined </a:t>
            </a:r>
            <a:endParaRPr lang="en-US" dirty="0"/>
          </a:p>
        </p:txBody>
      </p:sp>
      <p:sp>
        <p:nvSpPr>
          <p:cNvPr id="3" name="Content Placeholder 2"/>
          <p:cNvSpPr>
            <a:spLocks noGrp="1"/>
          </p:cNvSpPr>
          <p:nvPr>
            <p:ph idx="1"/>
          </p:nvPr>
        </p:nvSpPr>
        <p:spPr/>
        <p:txBody>
          <a:bodyPr/>
          <a:lstStyle/>
          <a:p>
            <a:r>
              <a:rPr lang="en-US" dirty="0" smtClean="0"/>
              <a:t>Human variation refers to the fact that there are a range of possible values for each of the numerous physical characteristics of human beings.</a:t>
            </a:r>
          </a:p>
          <a:p>
            <a:r>
              <a:rPr lang="en-US" dirty="0" smtClean="0"/>
              <a:t>People of the same species can have differing phenotypic traits that can be related to:</a:t>
            </a:r>
          </a:p>
          <a:p>
            <a:pPr lvl="1"/>
            <a:r>
              <a:rPr lang="en-US" dirty="0" smtClean="0"/>
              <a:t>Sex</a:t>
            </a:r>
          </a:p>
          <a:p>
            <a:pPr lvl="1"/>
            <a:r>
              <a:rPr lang="en-US" dirty="0" smtClean="0"/>
              <a:t>Ancestry </a:t>
            </a:r>
          </a:p>
          <a:p>
            <a:pPr lvl="1"/>
            <a:r>
              <a:rPr lang="en-US" dirty="0" smtClean="0"/>
              <a:t>Environment </a:t>
            </a:r>
            <a:endParaRPr lang="en-US" dirty="0"/>
          </a:p>
        </p:txBody>
      </p:sp>
    </p:spTree>
    <p:extLst>
      <p:ext uri="{BB962C8B-B14F-4D97-AF65-F5344CB8AC3E}">
        <p14:creationId xmlns:p14="http://schemas.microsoft.com/office/powerpoint/2010/main" val="7765364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Race vs ancestry </a:t>
            </a:r>
            <a:endParaRPr lang="en-US" dirty="0"/>
          </a:p>
        </p:txBody>
      </p:sp>
      <p:sp>
        <p:nvSpPr>
          <p:cNvPr id="3" name="Content Placeholder 2"/>
          <p:cNvSpPr>
            <a:spLocks noGrp="1"/>
          </p:cNvSpPr>
          <p:nvPr>
            <p:ph idx="1"/>
          </p:nvPr>
        </p:nvSpPr>
        <p:spPr/>
        <p:txBody>
          <a:bodyPr/>
          <a:lstStyle/>
          <a:p>
            <a:r>
              <a:rPr lang="en-US" dirty="0" smtClean="0"/>
              <a:t>Race is not a biological concept, but rather a social construct</a:t>
            </a:r>
          </a:p>
          <a:p>
            <a:r>
              <a:rPr lang="en-US" dirty="0" smtClean="0"/>
              <a:t>“race” is a construct created to stereotype peoples of different geological ancestry</a:t>
            </a:r>
          </a:p>
          <a:p>
            <a:r>
              <a:rPr lang="en-US" dirty="0" smtClean="0"/>
              <a:t>Although there are no genetic differences between humans of different ancestries, there are some phenotypic and morphological differences between them</a:t>
            </a:r>
          </a:p>
          <a:p>
            <a:r>
              <a:rPr lang="en-US" dirty="0" smtClean="0"/>
              <a:t>The three main anthropological ancestries are African, Asian, and European</a:t>
            </a:r>
            <a:endParaRPr lang="en-US" dirty="0"/>
          </a:p>
        </p:txBody>
      </p:sp>
    </p:spTree>
    <p:extLst>
      <p:ext uri="{BB962C8B-B14F-4D97-AF65-F5344CB8AC3E}">
        <p14:creationId xmlns:p14="http://schemas.microsoft.com/office/powerpoint/2010/main" val="14973554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Cranial variations: African</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51678" y="1271588"/>
            <a:ext cx="7103433" cy="3594100"/>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44326" y="1481138"/>
            <a:ext cx="2540000" cy="3175000"/>
          </a:xfrm>
          <a:prstGeom prst="rect">
            <a:avLst/>
          </a:prstGeom>
        </p:spPr>
      </p:pic>
    </p:spTree>
    <p:extLst>
      <p:ext uri="{BB962C8B-B14F-4D97-AF65-F5344CB8AC3E}">
        <p14:creationId xmlns:p14="http://schemas.microsoft.com/office/powerpoint/2010/main" val="21050765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Cranial variation: Asian</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51678" y="1731642"/>
            <a:ext cx="7138541" cy="3911921"/>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90219" y="1731642"/>
            <a:ext cx="3279937" cy="2840358"/>
          </a:xfrm>
          <a:prstGeom prst="rect">
            <a:avLst/>
          </a:prstGeom>
        </p:spPr>
      </p:pic>
    </p:spTree>
    <p:extLst>
      <p:ext uri="{BB962C8B-B14F-4D97-AF65-F5344CB8AC3E}">
        <p14:creationId xmlns:p14="http://schemas.microsoft.com/office/powerpoint/2010/main" val="259791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Cranial variation: European </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52653" y="1652266"/>
            <a:ext cx="7020935" cy="3662683"/>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41147" y="1874517"/>
            <a:ext cx="3596260" cy="2840358"/>
          </a:xfrm>
          <a:prstGeom prst="rect">
            <a:avLst/>
          </a:prstGeom>
        </p:spPr>
      </p:pic>
    </p:spTree>
    <p:extLst>
      <p:ext uri="{BB962C8B-B14F-4D97-AF65-F5344CB8AC3E}">
        <p14:creationId xmlns:p14="http://schemas.microsoft.com/office/powerpoint/2010/main" val="11533185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7378" y="2182610"/>
            <a:ext cx="10178322" cy="1492132"/>
          </a:xfrm>
        </p:spPr>
        <p:txBody>
          <a:bodyPr/>
          <a:lstStyle/>
          <a:p>
            <a:pPr algn="ctr"/>
            <a:r>
              <a:rPr lang="en-US" dirty="0" smtClean="0"/>
              <a:t>What might </a:t>
            </a:r>
            <a:r>
              <a:rPr lang="en-US" smtClean="0"/>
              <a:t>cause these differences?</a:t>
            </a:r>
            <a:endParaRPr lang="en-US"/>
          </a:p>
        </p:txBody>
      </p:sp>
    </p:spTree>
    <p:extLst>
      <p:ext uri="{BB962C8B-B14F-4D97-AF65-F5344CB8AC3E}">
        <p14:creationId xmlns:p14="http://schemas.microsoft.com/office/powerpoint/2010/main" val="3650158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Adaptation</a:t>
            </a:r>
            <a:endParaRPr lang="en-US" dirty="0"/>
          </a:p>
        </p:txBody>
      </p:sp>
      <p:sp>
        <p:nvSpPr>
          <p:cNvPr id="3" name="Content Placeholder 2"/>
          <p:cNvSpPr>
            <a:spLocks noGrp="1"/>
          </p:cNvSpPr>
          <p:nvPr>
            <p:ph idx="1"/>
          </p:nvPr>
        </p:nvSpPr>
        <p:spPr/>
        <p:txBody>
          <a:bodyPr/>
          <a:lstStyle/>
          <a:p>
            <a:pPr lvl="1"/>
            <a:r>
              <a:rPr lang="en-US" dirty="0"/>
              <a:t>To say that an organism is adapted to its </a:t>
            </a:r>
            <a:r>
              <a:rPr lang="en-US" b="1" dirty="0"/>
              <a:t>environmen</a:t>
            </a:r>
            <a:r>
              <a:rPr lang="en-US" dirty="0"/>
              <a:t>t involves a genetic trait. Those individuals that possess genetic traits that allow them to survive and reproduce better than their peers are better adapted to their environment</a:t>
            </a:r>
            <a:r>
              <a:rPr lang="en-US" dirty="0" smtClean="0"/>
              <a:t>.</a:t>
            </a:r>
          </a:p>
          <a:p>
            <a:pPr lvl="1"/>
            <a:r>
              <a:rPr lang="en-US" dirty="0" smtClean="0"/>
              <a:t>Ex: body build in different climates </a:t>
            </a:r>
          </a:p>
          <a:p>
            <a:pPr lvl="2"/>
            <a:r>
              <a:rPr lang="en-US" dirty="0" smtClean="0"/>
              <a:t>Allen’s Rule-limb length</a:t>
            </a:r>
          </a:p>
          <a:p>
            <a:pPr lvl="2"/>
            <a:r>
              <a:rPr lang="en-US" dirty="0" smtClean="0"/>
              <a:t>Bergmann’s Rules- body size</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91086" y="2926976"/>
            <a:ext cx="5721426" cy="3364100"/>
          </a:xfrm>
          <a:prstGeom prst="rect">
            <a:avLst/>
          </a:prstGeom>
        </p:spPr>
      </p:pic>
    </p:spTree>
    <p:extLst>
      <p:ext uri="{BB962C8B-B14F-4D97-AF65-F5344CB8AC3E}">
        <p14:creationId xmlns:p14="http://schemas.microsoft.com/office/powerpoint/2010/main" val="1218944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acclimatization</a:t>
            </a:r>
            <a:endParaRPr lang="en-US" dirty="0"/>
          </a:p>
        </p:txBody>
      </p:sp>
      <p:sp>
        <p:nvSpPr>
          <p:cNvPr id="3" name="Content Placeholder 2"/>
          <p:cNvSpPr>
            <a:spLocks noGrp="1"/>
          </p:cNvSpPr>
          <p:nvPr>
            <p:ph idx="1"/>
          </p:nvPr>
        </p:nvSpPr>
        <p:spPr/>
        <p:txBody>
          <a:bodyPr/>
          <a:lstStyle/>
          <a:p>
            <a:pPr marL="228600" lvl="1">
              <a:buFont typeface="Arial" panose="020B0604020202020204" pitchFamily="34" charset="0"/>
              <a:buChar char="•"/>
            </a:pPr>
            <a:r>
              <a:rPr lang="en-US" dirty="0"/>
              <a:t>physical environments can also introduce changes in a population without resorting to genetic change. We call this process </a:t>
            </a:r>
            <a:r>
              <a:rPr lang="en-US" i="1" dirty="0"/>
              <a:t>acclimatization</a:t>
            </a:r>
            <a:r>
              <a:rPr lang="en-US" dirty="0"/>
              <a:t>. Acclimatization involves physiological adjustments by an individual to certain environmental conditions. Individuals develop these during their lifetimes. They are not born with them, although over time, a population may become adapted to a certain environment due to them. </a:t>
            </a:r>
          </a:p>
          <a:p>
            <a:r>
              <a:rPr lang="en-US" dirty="0" smtClean="0"/>
              <a:t>Ex: shivering when it is cold</a:t>
            </a:r>
            <a:endParaRPr lang="en-US" dirty="0"/>
          </a:p>
        </p:txBody>
      </p:sp>
    </p:spTree>
    <p:extLst>
      <p:ext uri="{BB962C8B-B14F-4D97-AF65-F5344CB8AC3E}">
        <p14:creationId xmlns:p14="http://schemas.microsoft.com/office/powerpoint/2010/main" val="8838398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 Evolutionary processes </a:t>
            </a:r>
            <a:endParaRPr lang="en-US" dirty="0"/>
          </a:p>
        </p:txBody>
      </p:sp>
      <p:sp>
        <p:nvSpPr>
          <p:cNvPr id="3" name="Content Placeholder 2"/>
          <p:cNvSpPr>
            <a:spLocks noGrp="1"/>
          </p:cNvSpPr>
          <p:nvPr>
            <p:ph idx="1"/>
          </p:nvPr>
        </p:nvSpPr>
        <p:spPr/>
        <p:txBody>
          <a:bodyPr/>
          <a:lstStyle/>
          <a:p>
            <a:pPr marL="342900" lvl="2" indent="-342900">
              <a:buAutoNum type="arabicPeriod"/>
            </a:pPr>
            <a:r>
              <a:rPr lang="en-US" dirty="0" smtClean="0"/>
              <a:t>Natural Selection- genetic </a:t>
            </a:r>
            <a:r>
              <a:rPr lang="en-US" dirty="0"/>
              <a:t>mutation leads to variant individuals in each generation and those best suited produce more offspring </a:t>
            </a:r>
            <a:endParaRPr lang="en-US" dirty="0" smtClean="0"/>
          </a:p>
          <a:p>
            <a:pPr marL="342900" lvl="2" indent="-342900">
              <a:buAutoNum type="arabicPeriod"/>
            </a:pPr>
            <a:r>
              <a:rPr lang="en-US" dirty="0" smtClean="0"/>
              <a:t>Mutation-</a:t>
            </a:r>
            <a:r>
              <a:rPr lang="en-US" dirty="0"/>
              <a:t>creation of a new allele for a gene when the portion of the DNA molecule to which it corresponds in suddenly altered </a:t>
            </a:r>
            <a:endParaRPr lang="en-US" dirty="0" smtClean="0"/>
          </a:p>
          <a:p>
            <a:pPr marL="342900" lvl="2" indent="-342900">
              <a:buAutoNum type="arabicPeriod"/>
            </a:pPr>
            <a:r>
              <a:rPr lang="en-US" dirty="0" smtClean="0"/>
              <a:t>Gene Flow</a:t>
            </a:r>
          </a:p>
          <a:p>
            <a:pPr marL="342900" lvl="2" indent="-342900">
              <a:buAutoNum type="arabicPeriod"/>
            </a:pPr>
            <a:r>
              <a:rPr lang="en-US" dirty="0" smtClean="0"/>
              <a:t>Genetic Drift  </a:t>
            </a:r>
            <a:endParaRPr lang="en-US" dirty="0"/>
          </a:p>
          <a:p>
            <a:endParaRPr lang="en-US" dirty="0"/>
          </a:p>
        </p:txBody>
      </p:sp>
      <p:pic>
        <p:nvPicPr>
          <p:cNvPr id="4" name="Picture 3" descr="../Desktop/Screen%20Shot%202018-05-09%20at%206.08.40%20AM.png"/>
          <p:cNvPicPr/>
          <p:nvPr/>
        </p:nvPicPr>
        <p:blipFill>
          <a:blip r:embed="rId2">
            <a:extLst>
              <a:ext uri="{28A0092B-C50C-407E-A947-70E740481C1C}">
                <a14:useLocalDpi xmlns:a14="http://schemas.microsoft.com/office/drawing/2010/main" val="0"/>
              </a:ext>
            </a:extLst>
          </a:blip>
          <a:srcRect/>
          <a:stretch>
            <a:fillRect/>
          </a:stretch>
        </p:blipFill>
        <p:spPr bwMode="auto">
          <a:xfrm>
            <a:off x="2079625" y="4303713"/>
            <a:ext cx="5689600" cy="2451100"/>
          </a:xfrm>
          <a:prstGeom prst="rect">
            <a:avLst/>
          </a:prstGeom>
          <a:noFill/>
          <a:ln>
            <a:noFill/>
          </a:ln>
        </p:spPr>
      </p:pic>
    </p:spTree>
    <p:extLst>
      <p:ext uri="{BB962C8B-B14F-4D97-AF65-F5344CB8AC3E}">
        <p14:creationId xmlns:p14="http://schemas.microsoft.com/office/powerpoint/2010/main" val="16036877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Sex</a:t>
            </a:r>
            <a:endParaRPr lang="en-US" dirty="0"/>
          </a:p>
        </p:txBody>
      </p:sp>
      <p:sp>
        <p:nvSpPr>
          <p:cNvPr id="3" name="Content Placeholder 2"/>
          <p:cNvSpPr>
            <a:spLocks noGrp="1"/>
          </p:cNvSpPr>
          <p:nvPr>
            <p:ph idx="1"/>
          </p:nvPr>
        </p:nvSpPr>
        <p:spPr/>
        <p:txBody>
          <a:bodyPr/>
          <a:lstStyle/>
          <a:p>
            <a:pPr marL="228600" lvl="1">
              <a:buFont typeface="Arial" panose="020B0604020202020204" pitchFamily="34" charset="0"/>
              <a:buChar char="•"/>
            </a:pPr>
            <a:r>
              <a:rPr lang="en-US" dirty="0"/>
              <a:t>Some species, like gorillas, have high sexual dimorphism; while Homo sapiens have a level of sexual dimorphism, it is subtler, with slight differences in cranial and post-cranial skeletal morphology.</a:t>
            </a:r>
          </a:p>
          <a:p>
            <a:endParaRPr lang="en-US" dirty="0"/>
          </a:p>
        </p:txBody>
      </p:sp>
      <p:pic>
        <p:nvPicPr>
          <p:cNvPr id="4" name="Picture 3"/>
          <p:cNvPicPr>
            <a:picLocks noChangeAspect="1"/>
          </p:cNvPicPr>
          <p:nvPr/>
        </p:nvPicPr>
        <p:blipFill>
          <a:blip r:embed="rId2"/>
          <a:stretch>
            <a:fillRect/>
          </a:stretch>
        </p:blipFill>
        <p:spPr>
          <a:xfrm>
            <a:off x="3020136" y="2987533"/>
            <a:ext cx="5715000" cy="3530600"/>
          </a:xfrm>
          <a:prstGeom prst="rect">
            <a:avLst/>
          </a:prstGeom>
        </p:spPr>
      </p:pic>
    </p:spTree>
    <p:extLst>
      <p:ext uri="{BB962C8B-B14F-4D97-AF65-F5344CB8AC3E}">
        <p14:creationId xmlns:p14="http://schemas.microsoft.com/office/powerpoint/2010/main" val="5390145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Cranial variation </a:t>
            </a:r>
            <a:endParaRPr lang="en-US" dirty="0"/>
          </a:p>
        </p:txBody>
      </p:sp>
      <p:pic>
        <p:nvPicPr>
          <p:cNvPr id="4" name="Content Placeholder 3" descr="../Desktop/Screen%20Shot%202018-05-09%20at%207.12.18%20AM.pn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46664" y="1569493"/>
            <a:ext cx="8748140" cy="4310607"/>
          </a:xfrm>
          <a:prstGeom prst="rect">
            <a:avLst/>
          </a:prstGeom>
          <a:noFill/>
          <a:ln>
            <a:noFill/>
          </a:ln>
        </p:spPr>
      </p:pic>
    </p:spTree>
    <p:extLst>
      <p:ext uri="{BB962C8B-B14F-4D97-AF65-F5344CB8AC3E}">
        <p14:creationId xmlns:p14="http://schemas.microsoft.com/office/powerpoint/2010/main" val="9460360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Cranial variation</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16596" y="1128451"/>
            <a:ext cx="5037881" cy="4397616"/>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6596" y="5526067"/>
            <a:ext cx="5037881" cy="1280253"/>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35700" y="2660509"/>
            <a:ext cx="5194300" cy="1333500"/>
          </a:xfrm>
          <a:prstGeom prst="rect">
            <a:avLst/>
          </a:prstGeom>
        </p:spPr>
      </p:pic>
    </p:spTree>
    <p:extLst>
      <p:ext uri="{BB962C8B-B14F-4D97-AF65-F5344CB8AC3E}">
        <p14:creationId xmlns:p14="http://schemas.microsoft.com/office/powerpoint/2010/main" val="6009484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Postcranial variation</a:t>
            </a:r>
            <a:endParaRPr lang="en-US" dirty="0"/>
          </a:p>
        </p:txBody>
      </p:sp>
      <p:pic>
        <p:nvPicPr>
          <p:cNvPr id="4" name="Content Placeholder 3" descr="../Desktop/Screen%20Shot%202018-05-09%20at%207.12.34%20AM.pn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129051" y="1610436"/>
            <a:ext cx="6800394" cy="4269664"/>
          </a:xfrm>
          <a:prstGeom prst="rect">
            <a:avLst/>
          </a:prstGeom>
          <a:noFill/>
          <a:ln>
            <a:noFill/>
          </a:ln>
        </p:spPr>
      </p:pic>
    </p:spTree>
    <p:extLst>
      <p:ext uri="{BB962C8B-B14F-4D97-AF65-F5344CB8AC3E}">
        <p14:creationId xmlns:p14="http://schemas.microsoft.com/office/powerpoint/2010/main" val="15011718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Postcranial variation </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579746" y="386080"/>
            <a:ext cx="2700182" cy="3594100"/>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4895" y="1277979"/>
            <a:ext cx="5878343" cy="259933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28938" y="4287766"/>
            <a:ext cx="5194300" cy="1333500"/>
          </a:xfrm>
          <a:prstGeom prst="rect">
            <a:avLst/>
          </a:prstGeom>
        </p:spPr>
      </p:pic>
    </p:spTree>
    <p:extLst>
      <p:ext uri="{BB962C8B-B14F-4D97-AF65-F5344CB8AC3E}">
        <p14:creationId xmlns:p14="http://schemas.microsoft.com/office/powerpoint/2010/main" val="10233219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Bias in the Fossil record</a:t>
            </a:r>
            <a:endParaRPr lang="en-US" dirty="0"/>
          </a:p>
        </p:txBody>
      </p:sp>
      <p:sp>
        <p:nvSpPr>
          <p:cNvPr id="3" name="Content Placeholder 2"/>
          <p:cNvSpPr>
            <a:spLocks noGrp="1"/>
          </p:cNvSpPr>
          <p:nvPr>
            <p:ph idx="1"/>
          </p:nvPr>
        </p:nvSpPr>
        <p:spPr/>
        <p:txBody>
          <a:bodyPr/>
          <a:lstStyle/>
          <a:p>
            <a:pPr lvl="0"/>
            <a:r>
              <a:rPr lang="en-US" dirty="0"/>
              <a:t>Not all bones become fossils so it can create a bias when deciding if a new find is a new species or just a member of an already defined species with a morphological difference </a:t>
            </a:r>
          </a:p>
          <a:p>
            <a:pPr lvl="0"/>
            <a:r>
              <a:rPr lang="en-US" dirty="0"/>
              <a:t>Many times in the study of paleoanthropology only a few bones or crania are found from any one species so there is not sufficient data to create catalogue of all the variations that may be present within any said species</a:t>
            </a:r>
          </a:p>
        </p:txBody>
      </p:sp>
    </p:spTree>
    <p:extLst>
      <p:ext uri="{BB962C8B-B14F-4D97-AF65-F5344CB8AC3E}">
        <p14:creationId xmlns:p14="http://schemas.microsoft.com/office/powerpoint/2010/main" val="3690323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study: erectus vs ergaster</a:t>
            </a:r>
            <a:endParaRPr lang="en-US" dirty="0"/>
          </a:p>
        </p:txBody>
      </p:sp>
      <p:sp>
        <p:nvSpPr>
          <p:cNvPr id="3" name="Content Placeholder 2"/>
          <p:cNvSpPr>
            <a:spLocks noGrp="1"/>
          </p:cNvSpPr>
          <p:nvPr>
            <p:ph idx="1"/>
          </p:nvPr>
        </p:nvSpPr>
        <p:spPr>
          <a:xfrm>
            <a:off x="1251678" y="1235124"/>
            <a:ext cx="7168991" cy="4892721"/>
          </a:xfrm>
        </p:spPr>
        <p:txBody>
          <a:bodyPr>
            <a:normAutofit/>
          </a:bodyPr>
          <a:lstStyle/>
          <a:p>
            <a:pPr lvl="0"/>
            <a:r>
              <a:rPr lang="en-US" dirty="0"/>
              <a:t>Many paleoanthropologists thing that H. erectus and H. ergaster actually belong to the same species. H. ergaster is used for the African variant of H. erectus, whereas plain H. erectus refers to the European populations.</a:t>
            </a:r>
          </a:p>
          <a:p>
            <a:r>
              <a:rPr lang="en-US" dirty="0"/>
              <a:t>Alternatively, H. ergaster could be the direct ancestor of H. erectus. There is obviously variation in bone structure between the two geographical regions, but as with modern humans, phenotypic variation can dramatically over exaggerate any real genetic difference in a population. As we have explored, H. sapiens can have different skeletal morphology depending on geological ancestry. This may be the case with H. erectus as well; erectus and ergaster might very well be the same species, just with differing phenotypic expression due to environmental differences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53690" y="1235124"/>
            <a:ext cx="2324100" cy="4737100"/>
          </a:xfrm>
          <a:prstGeom prst="rect">
            <a:avLst/>
          </a:prstGeom>
        </p:spPr>
      </p:pic>
    </p:spTree>
    <p:extLst>
      <p:ext uri="{BB962C8B-B14F-4D97-AF65-F5344CB8AC3E}">
        <p14:creationId xmlns:p14="http://schemas.microsoft.com/office/powerpoint/2010/main" val="17730164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study: erectus vs ergaster </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24836" y="1199949"/>
            <a:ext cx="6905767" cy="5218003"/>
          </a:xfrm>
        </p:spPr>
      </p:pic>
    </p:spTree>
    <p:extLst>
      <p:ext uri="{BB962C8B-B14F-4D97-AF65-F5344CB8AC3E}">
        <p14:creationId xmlns:p14="http://schemas.microsoft.com/office/powerpoint/2010/main" val="115404394"/>
      </p:ext>
    </p:extLst>
  </p:cSld>
  <p:clrMapOvr>
    <a:masterClrMapping/>
  </p:clrMapOvr>
</p:sld>
</file>

<file path=ppt/theme/theme1.xml><?xml version="1.0" encoding="utf-8"?>
<a:theme xmlns:a="http://schemas.openxmlformats.org/drawingml/2006/main" name="Badge">
  <a:themeElements>
    <a:clrScheme name="Badge">
      <a:dk1>
        <a:sysClr val="windowText" lastClr="000000"/>
      </a:dk1>
      <a:lt1>
        <a:sysClr val="window" lastClr="FFFFFF"/>
      </a:lt1>
      <a:dk2>
        <a:srgbClr val="0B082E"/>
      </a:dk2>
      <a:lt2>
        <a:srgbClr val="F3F3F2"/>
      </a:lt2>
      <a:accent1>
        <a:srgbClr val="62B4C6"/>
      </a:accent1>
      <a:accent2>
        <a:srgbClr val="1B376E"/>
      </a:accent2>
      <a:accent3>
        <a:srgbClr val="9EBE55"/>
      </a:accent3>
      <a:accent4>
        <a:srgbClr val="C65E5E"/>
      </a:accent4>
      <a:accent5>
        <a:srgbClr val="D3BA55"/>
      </a:accent5>
      <a:accent6>
        <a:srgbClr val="96648A"/>
      </a:accent6>
      <a:hlink>
        <a:srgbClr val="62B4C6"/>
      </a:hlink>
      <a:folHlink>
        <a:srgbClr val="96648A"/>
      </a:folHlink>
    </a:clrScheme>
    <a:fontScheme name="Badge">
      <a:majorFont>
        <a:latin typeface="Impact"/>
        <a:ea typeface=""/>
        <a:cs typeface=""/>
      </a:majorFont>
      <a:minorFont>
        <a:latin typeface="Gill Sans MT"/>
        <a:ea typeface=""/>
        <a:cs typeface=""/>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adge" id="{71A07785-5930-41D4-9A83-E23602B48E98}" vid="{D71F8F05-6246-47AF-9E68-E57F6C93F792}"/>
    </a:ext>
  </a:extLst>
</a:theme>
</file>

<file path=docProps/app.xml><?xml version="1.0" encoding="utf-8"?>
<Properties xmlns="http://schemas.openxmlformats.org/officeDocument/2006/extended-properties" xmlns:vt="http://schemas.openxmlformats.org/officeDocument/2006/docPropsVTypes">
  <Template>Badge</Template>
  <TotalTime>86</TotalTime>
  <Words>591</Words>
  <Application>Microsoft Macintosh PowerPoint</Application>
  <PresentationFormat>Custom</PresentationFormat>
  <Paragraphs>43</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Badge</vt:lpstr>
      <vt:lpstr>Human variation</vt:lpstr>
      <vt:lpstr>Human variation: defined </vt:lpstr>
      <vt:lpstr>Race vs ancestry </vt:lpstr>
      <vt:lpstr>Cranial variations: African</vt:lpstr>
      <vt:lpstr>Cranial variation: Asian</vt:lpstr>
      <vt:lpstr>Cranial variation: European </vt:lpstr>
      <vt:lpstr>What might cause these differences?</vt:lpstr>
      <vt:lpstr>Adaptation</vt:lpstr>
      <vt:lpstr>acclimatization</vt:lpstr>
      <vt:lpstr>4 Evolutionary processes </vt:lpstr>
      <vt:lpstr>Sex</vt:lpstr>
      <vt:lpstr>Cranial variation </vt:lpstr>
      <vt:lpstr>Cranial variation</vt:lpstr>
      <vt:lpstr>Postcranial variation</vt:lpstr>
      <vt:lpstr>Postcranial variation </vt:lpstr>
      <vt:lpstr>Bias in the Fossil record</vt:lpstr>
      <vt:lpstr>Case study: erectus vs ergaster</vt:lpstr>
      <vt:lpstr>Case study: erectus vs ergaster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 variation</dc:title>
  <dc:creator>Microsoft Office User</dc:creator>
  <cp:lastModifiedBy>Molly Martell</cp:lastModifiedBy>
  <cp:revision>28</cp:revision>
  <dcterms:created xsi:type="dcterms:W3CDTF">2018-05-09T13:21:06Z</dcterms:created>
  <dcterms:modified xsi:type="dcterms:W3CDTF">2018-10-24T02:31:24Z</dcterms:modified>
</cp:coreProperties>
</file>